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Lst>
  <p:notesMasterIdLst>
    <p:notesMasterId r:id="rId13"/>
  </p:notesMasterIdLst>
  <p:sldIdLst>
    <p:sldId id="257" r:id="rId5"/>
    <p:sldId id="258" r:id="rId6"/>
    <p:sldId id="259" r:id="rId7"/>
    <p:sldId id="260" r:id="rId8"/>
    <p:sldId id="261" r:id="rId9"/>
    <p:sldId id="262" r:id="rId10"/>
    <p:sldId id="263"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19" autoAdjust="0"/>
  </p:normalViewPr>
  <p:slideViewPr>
    <p:cSldViewPr snapToGrid="0">
      <p:cViewPr varScale="1">
        <p:scale>
          <a:sx n="108" d="100"/>
          <a:sy n="108" d="100"/>
        </p:scale>
        <p:origin x="6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64C63-FDC2-41D1-870E-2990BA710A83}" type="datetimeFigureOut">
              <a:rPr lang="en-US" smtClean="0"/>
              <a:t>12/17/2020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15652D-BD1A-4A8C-B3AF-A9D01CAE0F72}" type="slidenum">
              <a:rPr lang="en-US" smtClean="0"/>
              <a:t>‹#›</a:t>
            </a:fld>
            <a:endParaRPr lang="en-US"/>
          </a:p>
        </p:txBody>
      </p:sp>
    </p:spTree>
    <p:extLst>
      <p:ext uri="{BB962C8B-B14F-4D97-AF65-F5344CB8AC3E}">
        <p14:creationId xmlns:p14="http://schemas.microsoft.com/office/powerpoint/2010/main" val="2114253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presentation will cover effective performance improvement strategies using recognition and rewards.</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1</a:t>
            </a:fld>
            <a:endParaRPr lang="en-US"/>
          </a:p>
        </p:txBody>
      </p:sp>
    </p:spTree>
    <p:extLst>
      <p:ext uri="{BB962C8B-B14F-4D97-AF65-F5344CB8AC3E}">
        <p14:creationId xmlns:p14="http://schemas.microsoft.com/office/powerpoint/2010/main" val="2602715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Recognition and reward is one of the improvement strategies that leaders use to encourage and motivate their employees/followers into performing. It is a strategy used more to motivate employees to enhance improvement in their performances. The rewards given in this strategy can be through money and promotions such as bonuses, and incentives. On the other hand, recognition is being pointed out by the seniors as a result of being a hard worker, for instance, seniors can recognize a person as the employee of the month. Leaders use this strategy to motivate and gain the trust of their followers or employees. It achieves its goal of motivation by improving the employee’s performance. Therefore, it is considered as an effective performance improvement strategy</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2</a:t>
            </a:fld>
            <a:endParaRPr lang="en-US"/>
          </a:p>
        </p:txBody>
      </p:sp>
    </p:spTree>
    <p:extLst>
      <p:ext uri="{BB962C8B-B14F-4D97-AF65-F5344CB8AC3E}">
        <p14:creationId xmlns:p14="http://schemas.microsoft.com/office/powerpoint/2010/main" val="200357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Leaders who engage employees in their activities are set to gain their trust. Engaging leaders help their employees to work on their weaknesses. Hence, this motivates them to work harder and smarter to achieve the set goals. However, when rewards and recognition are introduced in that built relationship, it makes the employees become more motivated and encouraged to perform well to get either the bonus being given, promotion or even recognition as one of the best employees in the company/organization. Rewarded and recognized employees strive to perform even better in their duties and work around the organization. Also, other employees get motivated to improve their performance for rewards and recognition from their seniors.</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3</a:t>
            </a:fld>
            <a:endParaRPr lang="en-US"/>
          </a:p>
        </p:txBody>
      </p:sp>
    </p:spTree>
    <p:extLst>
      <p:ext uri="{BB962C8B-B14F-4D97-AF65-F5344CB8AC3E}">
        <p14:creationId xmlns:p14="http://schemas.microsoft.com/office/powerpoint/2010/main" val="3109975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Transformational leadership encourages employees to act beyond exchanged relations. Exchanged relations include being rewarded or recognized for performing well or achieving the set goals. Transformational leaders encourage individuals to think beyond being rewarded and recognized and focus more on strengths and weakness that comes along with their jobs (</a:t>
            </a:r>
            <a:r>
              <a:rPr lang="en-US" dirty="0" err="1"/>
              <a:t>Barine</a:t>
            </a:r>
            <a:r>
              <a:rPr lang="en-US" dirty="0"/>
              <a:t> &amp; </a:t>
            </a:r>
            <a:r>
              <a:rPr lang="en-US" dirty="0" err="1"/>
              <a:t>Mijna</a:t>
            </a:r>
            <a:r>
              <a:rPr lang="en-US" dirty="0"/>
              <a:t>, 2010). Hence, it motivates their employees to expect and achieve more than rewards. However, the leadership supports rewards and recognition as strategies for improvement because most employees are encouraged in getting bonuses and promotions within the organizations. This shows that the leader is supporting their employees by any means possible. However, transformation leadership motivates employees to achieve more than recognition and rewards.</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4</a:t>
            </a:fld>
            <a:endParaRPr lang="en-US"/>
          </a:p>
        </p:txBody>
      </p:sp>
    </p:spTree>
    <p:extLst>
      <p:ext uri="{BB962C8B-B14F-4D97-AF65-F5344CB8AC3E}">
        <p14:creationId xmlns:p14="http://schemas.microsoft.com/office/powerpoint/2010/main" val="737538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Transactional leadership focuses on rewards and exchanges when expectations in performance are met such as performance improvement in a certain sector. Hence, leaders control most activities and gives orders on how and when work should be done. They set objectives and goals which they expect employees to reach for them to get the rewards and recognition. Transactional leadership solely rely on control, punishments, and rewards to make employees focus on the set goals (</a:t>
            </a:r>
            <a:r>
              <a:rPr lang="en-US" dirty="0" err="1"/>
              <a:t>Barine</a:t>
            </a:r>
            <a:r>
              <a:rPr lang="en-US" dirty="0"/>
              <a:t> &amp; </a:t>
            </a:r>
            <a:r>
              <a:rPr lang="en-US" dirty="0" err="1"/>
              <a:t>Mijna</a:t>
            </a:r>
            <a:r>
              <a:rPr lang="en-US" dirty="0"/>
              <a:t>, 2010). Once these goals are met, there are rewards and recognition for the employees. Therefore, reward and recognition strategy is used by this leadership as a way of achieving set goals and improving performance within the organization.</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5</a:t>
            </a:fld>
            <a:endParaRPr lang="en-US"/>
          </a:p>
        </p:txBody>
      </p:sp>
    </p:spTree>
    <p:extLst>
      <p:ext uri="{BB962C8B-B14F-4D97-AF65-F5344CB8AC3E}">
        <p14:creationId xmlns:p14="http://schemas.microsoft.com/office/powerpoint/2010/main" val="1702437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Charismatic leadership or charismatic leaders are said to produce employees who perform exceedingly well (Luthans, 2011). They are self-aware and determined to achieve the goals which they have set for themselves. Even if there are rewards and recognition, employees exceed their expectations because their main goal is to produce high-level performance. Hence, for this to happen,  charismatic leaders support, develop and coach their employees on how to use different strategies to increase their performance. They also align their vision with the aspirations and needs of their employees by incorporating rewards and recognition which is one of the motivating strategies for performance improvement (</a:t>
            </a:r>
            <a:r>
              <a:rPr lang="en-US" dirty="0" err="1"/>
              <a:t>Paschen</a:t>
            </a:r>
            <a:r>
              <a:rPr lang="en-US" dirty="0"/>
              <a:t> &amp; </a:t>
            </a:r>
            <a:r>
              <a:rPr lang="en-US" dirty="0" err="1"/>
              <a:t>Dihsmaier</a:t>
            </a:r>
            <a:r>
              <a:rPr lang="en-US" dirty="0"/>
              <a:t>, 2014). However, this leadership does not rely on rewards and recognition for individuals to achieve their goals but acts as a motivator to achieving them.</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6</a:t>
            </a:fld>
            <a:endParaRPr lang="en-US"/>
          </a:p>
        </p:txBody>
      </p:sp>
    </p:spTree>
    <p:extLst>
      <p:ext uri="{BB962C8B-B14F-4D97-AF65-F5344CB8AC3E}">
        <p14:creationId xmlns:p14="http://schemas.microsoft.com/office/powerpoint/2010/main" val="2792771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Rewards and recognition is used to enhance effective performance improvement. However, some leadership styles fully rely on it to achieve their set goals while, certain leadership styles use it only as a motivating factor. This means that, they do not rely on it fully to improve on performance. Even so, rewards and recognition is known to motivate individuals effectively in working on their goals in effective ways as shown by their leaders in the case of charismatic leadership. Many employees strive to perform well to receive rewards or recognition; hence, it is considered as an effective performance improvement strategy; since the goal of motivation by improving the employee’s performance is met. It is considered as an effective performance improvement strategy; Since the goal of motivation by improving the employee’s performance is met</a:t>
            </a:r>
          </a:p>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7</a:t>
            </a:fld>
            <a:endParaRPr lang="en-US"/>
          </a:p>
        </p:txBody>
      </p:sp>
    </p:spTree>
    <p:extLst>
      <p:ext uri="{BB962C8B-B14F-4D97-AF65-F5344CB8AC3E}">
        <p14:creationId xmlns:p14="http://schemas.microsoft.com/office/powerpoint/2010/main" val="1529783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15652D-BD1A-4A8C-B3AF-A9D01CAE0F72}" type="slidenum">
              <a:rPr lang="en-US" smtClean="0"/>
              <a:t>8</a:t>
            </a:fld>
            <a:endParaRPr lang="en-US"/>
          </a:p>
        </p:txBody>
      </p:sp>
    </p:spTree>
    <p:extLst>
      <p:ext uri="{BB962C8B-B14F-4D97-AF65-F5344CB8AC3E}">
        <p14:creationId xmlns:p14="http://schemas.microsoft.com/office/powerpoint/2010/main" val="2116068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12/17/2020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12/17/2020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12/17/2020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12/17/2020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12/17/2020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12/17/2020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12/17/2020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12/17/2020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12/17/2020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12/17/2020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12/17/2020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6D7A0BC-0046-4CAA-8E7F-DCAFE511E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581191" y="1020431"/>
            <a:ext cx="10993549" cy="1475013"/>
          </a:xfrm>
        </p:spPr>
        <p:txBody>
          <a:bodyPr>
            <a:normAutofit/>
          </a:bodyPr>
          <a:lstStyle/>
          <a:p>
            <a:pPr algn="ctr"/>
            <a:br>
              <a:rPr lang="en-US" sz="1400" b="1" dirty="0">
                <a:latin typeface="Times New Roman" panose="02020603050405020304" pitchFamily="18" charset="0"/>
                <a:cs typeface="Times New Roman" panose="02020603050405020304" pitchFamily="18" charset="0"/>
              </a:rPr>
            </a:br>
            <a:r>
              <a:rPr lang="en-US" sz="1400" b="1" dirty="0">
                <a:latin typeface="Times New Roman" panose="02020603050405020304" pitchFamily="18" charset="0"/>
                <a:cs typeface="Times New Roman" panose="02020603050405020304" pitchFamily="18" charset="0"/>
              </a:rPr>
              <a:t>MGT407 Principles of Human Resource Management (2020JUL27FT-2)</a:t>
            </a:r>
            <a:br>
              <a:rPr lang="en-US" sz="1400" b="1" dirty="0">
                <a:latin typeface="Times New Roman" panose="02020603050405020304" pitchFamily="18" charset="0"/>
                <a:cs typeface="Times New Roman" panose="02020603050405020304" pitchFamily="18" charset="0"/>
              </a:rPr>
            </a:br>
            <a:r>
              <a:rPr lang="en-US" sz="1400" b="1" dirty="0">
                <a:latin typeface="Times New Roman" panose="02020603050405020304" pitchFamily="18" charset="0"/>
                <a:cs typeface="Times New Roman" panose="02020603050405020304" pitchFamily="18" charset="0"/>
              </a:rPr>
              <a:t>5 SEPT 2020</a:t>
            </a:r>
            <a:br>
              <a:rPr lang="en-US" sz="1400" b="1" dirty="0">
                <a:latin typeface="Times New Roman" panose="02020603050405020304" pitchFamily="18" charset="0"/>
                <a:cs typeface="Times New Roman" panose="02020603050405020304" pitchFamily="18" charset="0"/>
              </a:rPr>
            </a:br>
            <a:endParaRPr lang="en-US" sz="1400" b="1" dirty="0">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E7C6334F-6411-41EC-AD7D-179EDD8B5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E6B02CEE-3AF8-4349-9B3E-8970E6DF6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AAA01CF0-3FB5-44EB-B7DE-F2E86374C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descr="abstract image">
            <a:extLst>
              <a:ext uri="{FF2B5EF4-FFF2-40B4-BE49-F238E27FC236}">
                <a16:creationId xmlns:a16="http://schemas.microsoft.com/office/drawing/2014/main" id="{F1A8C364-94D4-4630-BAD0-78722F34705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48733" y="2495444"/>
            <a:ext cx="11260667" cy="3896889"/>
          </a:xfrm>
          <a:prstGeom prst="rect">
            <a:avLst/>
          </a:prstGeom>
        </p:spPr>
      </p:pic>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31599F-BF0E-41C8-BC7C-4684F67800DA}"/>
              </a:ext>
            </a:extLst>
          </p:cNvPr>
          <p:cNvSpPr>
            <a:spLocks noGrp="1"/>
          </p:cNvSpPr>
          <p:nvPr>
            <p:ph idx="1"/>
          </p:nvPr>
        </p:nvSpPr>
        <p:spPr>
          <a:xfrm>
            <a:off x="581192" y="852256"/>
            <a:ext cx="11029615" cy="3941686"/>
          </a:xfrm>
        </p:spPr>
        <p:txBody>
          <a:bodyPr/>
          <a:lstStyle/>
          <a:p>
            <a:r>
              <a:rPr lang="en-US" dirty="0">
                <a:latin typeface="Times New Roman" panose="02020603050405020304" pitchFamily="18" charset="0"/>
                <a:cs typeface="Times New Roman" panose="02020603050405020304" pitchFamily="18" charset="0"/>
              </a:rPr>
              <a:t>Recognition and reward is one of the improvement strategies used by leaders</a:t>
            </a:r>
          </a:p>
          <a:p>
            <a:r>
              <a:rPr lang="en-US" dirty="0">
                <a:latin typeface="Times New Roman" panose="02020603050405020304" pitchFamily="18" charset="0"/>
                <a:cs typeface="Times New Roman" panose="02020603050405020304" pitchFamily="18" charset="0"/>
              </a:rPr>
              <a:t>It is used to encourage and motivate their employees/followers into performing</a:t>
            </a:r>
          </a:p>
          <a:p>
            <a:r>
              <a:rPr lang="en-US" dirty="0">
                <a:latin typeface="Times New Roman" panose="02020603050405020304" pitchFamily="18" charset="0"/>
                <a:cs typeface="Times New Roman" panose="02020603050405020304" pitchFamily="18" charset="0"/>
              </a:rPr>
              <a:t>It is a strategy used more to motivate employees to enhance improvement</a:t>
            </a:r>
          </a:p>
          <a:p>
            <a:r>
              <a:rPr lang="en-US" dirty="0">
                <a:latin typeface="Times New Roman" panose="02020603050405020304" pitchFamily="18" charset="0"/>
                <a:cs typeface="Times New Roman" panose="02020603050405020304" pitchFamily="18" charset="0"/>
              </a:rPr>
              <a:t>The rewards given in this strategy can be through money and promotions</a:t>
            </a:r>
          </a:p>
          <a:p>
            <a:r>
              <a:rPr lang="en-US" dirty="0">
                <a:latin typeface="Times New Roman" panose="02020603050405020304" pitchFamily="18" charset="0"/>
                <a:cs typeface="Times New Roman" panose="02020603050405020304" pitchFamily="18" charset="0"/>
              </a:rPr>
              <a:t>Recognition is being pointed out by the seniors as a result of being a hard worker</a:t>
            </a:r>
          </a:p>
          <a:p>
            <a:r>
              <a:rPr lang="en-US" dirty="0">
                <a:latin typeface="Times New Roman" panose="02020603050405020304" pitchFamily="18" charset="0"/>
                <a:cs typeface="Times New Roman" panose="02020603050405020304" pitchFamily="18" charset="0"/>
              </a:rPr>
              <a:t>For example, seniors can recognize a person as the employee of the month</a:t>
            </a:r>
          </a:p>
          <a:p>
            <a:r>
              <a:rPr lang="en-US" dirty="0">
                <a:latin typeface="Times New Roman" panose="02020603050405020304" pitchFamily="18" charset="0"/>
                <a:cs typeface="Times New Roman" panose="02020603050405020304" pitchFamily="18" charset="0"/>
              </a:rPr>
              <a:t>Many human resource management use this strategy to motivate employees</a:t>
            </a:r>
          </a:p>
          <a:p>
            <a:r>
              <a:rPr lang="en-US" dirty="0">
                <a:latin typeface="Times New Roman" panose="02020603050405020304" pitchFamily="18" charset="0"/>
                <a:cs typeface="Times New Roman" panose="02020603050405020304" pitchFamily="18" charset="0"/>
              </a:rPr>
              <a:t>Also, leaders use this strategy to motivate and gain the trust of their followers</a:t>
            </a:r>
          </a:p>
          <a:p>
            <a:pPr marL="0" indent="0">
              <a:buNone/>
            </a:pPr>
            <a:endParaRPr lang="en-US" dirty="0"/>
          </a:p>
        </p:txBody>
      </p:sp>
      <p:pic>
        <p:nvPicPr>
          <p:cNvPr id="5" name="Picture 4">
            <a:extLst>
              <a:ext uri="{FF2B5EF4-FFF2-40B4-BE49-F238E27FC236}">
                <a16:creationId xmlns:a16="http://schemas.microsoft.com/office/drawing/2014/main" id="{78BA082E-20CC-4AF7-AC01-61F2430D2871}"/>
              </a:ext>
            </a:extLst>
          </p:cNvPr>
          <p:cNvPicPr>
            <a:picLocks noChangeAspect="1"/>
          </p:cNvPicPr>
          <p:nvPr/>
        </p:nvPicPr>
        <p:blipFill>
          <a:blip r:embed="rId3"/>
          <a:stretch>
            <a:fillRect/>
          </a:stretch>
        </p:blipFill>
        <p:spPr>
          <a:xfrm>
            <a:off x="8158579" y="674702"/>
            <a:ext cx="4033421" cy="3737500"/>
          </a:xfrm>
          <a:prstGeom prst="rect">
            <a:avLst/>
          </a:prstGeom>
        </p:spPr>
      </p:pic>
    </p:spTree>
    <p:extLst>
      <p:ext uri="{BB962C8B-B14F-4D97-AF65-F5344CB8AC3E}">
        <p14:creationId xmlns:p14="http://schemas.microsoft.com/office/powerpoint/2010/main" val="1787603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75149D-F692-45DA-8324-D5E0193D5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B19935-C760-4698-9DD1-973C8A428D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8990612-E008-4F02-AEBB-B140BE753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A310A41F-3A14-4150-B6CF-0A577DDDEA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7B89EEFD-93BC-4ACF-962C-E6279E72B0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436" y="723899"/>
            <a:ext cx="3703320" cy="5666666"/>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825DADA-58F7-4D83-ACEC-A8579E870FF7}"/>
              </a:ext>
            </a:extLst>
          </p:cNvPr>
          <p:cNvSpPr>
            <a:spLocks noGrp="1"/>
          </p:cNvSpPr>
          <p:nvPr>
            <p:ph type="title"/>
          </p:nvPr>
        </p:nvSpPr>
        <p:spPr>
          <a:xfrm>
            <a:off x="803189" y="1209184"/>
            <a:ext cx="3089189" cy="4734416"/>
          </a:xfrm>
        </p:spPr>
        <p:txBody>
          <a:bodyPr anchor="ctr">
            <a:normAutofit/>
          </a:bodyPr>
          <a:lstStyle/>
          <a:p>
            <a:r>
              <a:rPr lang="en-US" dirty="0">
                <a:solidFill>
                  <a:srgbClr val="FFFFFF"/>
                </a:solidFill>
                <a:latin typeface="Times New Roman" panose="02020603050405020304" pitchFamily="18" charset="0"/>
                <a:cs typeface="Times New Roman" panose="02020603050405020304" pitchFamily="18" charset="0"/>
              </a:rPr>
              <a:t>Rewards and Recognition</a:t>
            </a:r>
          </a:p>
        </p:txBody>
      </p:sp>
      <p:sp>
        <p:nvSpPr>
          <p:cNvPr id="3" name="Content Placeholder 2">
            <a:extLst>
              <a:ext uri="{FF2B5EF4-FFF2-40B4-BE49-F238E27FC236}">
                <a16:creationId xmlns:a16="http://schemas.microsoft.com/office/drawing/2014/main" id="{8E9AE833-7CCF-49CA-A214-FDAED85FF8F1}"/>
              </a:ext>
            </a:extLst>
          </p:cNvPr>
          <p:cNvSpPr>
            <a:spLocks noGrp="1"/>
          </p:cNvSpPr>
          <p:nvPr>
            <p:ph idx="1"/>
          </p:nvPr>
        </p:nvSpPr>
        <p:spPr>
          <a:xfrm>
            <a:off x="4561870" y="630315"/>
            <a:ext cx="7183597" cy="3785799"/>
          </a:xfrm>
        </p:spPr>
        <p:txBody>
          <a:bodyPr>
            <a:normAutofit fontScale="92500" lnSpcReduction="20000"/>
          </a:bodyPr>
          <a:lstStyle/>
          <a:p>
            <a:pPr>
              <a:lnSpc>
                <a:spcPct val="100000"/>
              </a:lnSpc>
            </a:pPr>
            <a:r>
              <a:rPr lang="en-US" sz="1800" dirty="0">
                <a:latin typeface="Times New Roman" panose="02020603050405020304" pitchFamily="18" charset="0"/>
                <a:cs typeface="Times New Roman" panose="02020603050405020304" pitchFamily="18" charset="0"/>
              </a:rPr>
              <a:t>Leaders are the ones who ensure that their employees are performing well</a:t>
            </a:r>
          </a:p>
          <a:p>
            <a:pPr>
              <a:lnSpc>
                <a:spcPct val="100000"/>
              </a:lnSpc>
            </a:pPr>
            <a:r>
              <a:rPr lang="en-US" sz="1800" dirty="0">
                <a:latin typeface="Times New Roman" panose="02020603050405020304" pitchFamily="18" charset="0"/>
                <a:cs typeface="Times New Roman" panose="02020603050405020304" pitchFamily="18" charset="0"/>
              </a:rPr>
              <a:t>Engaging leaders help their employees to work on their weaknesses</a:t>
            </a:r>
          </a:p>
          <a:p>
            <a:pPr>
              <a:lnSpc>
                <a:spcPct val="100000"/>
              </a:lnSpc>
            </a:pPr>
            <a:r>
              <a:rPr lang="en-US" sz="1800" dirty="0">
                <a:latin typeface="Times New Roman" panose="02020603050405020304" pitchFamily="18" charset="0"/>
                <a:cs typeface="Times New Roman" panose="02020603050405020304" pitchFamily="18" charset="0"/>
              </a:rPr>
              <a:t>Also, they encourage, manage and control the activities done by employees</a:t>
            </a:r>
          </a:p>
          <a:p>
            <a:pPr>
              <a:lnSpc>
                <a:spcPct val="100000"/>
              </a:lnSpc>
            </a:pPr>
            <a:r>
              <a:rPr lang="en-US" sz="1800" dirty="0">
                <a:latin typeface="Times New Roman" panose="02020603050405020304" pitchFamily="18" charset="0"/>
                <a:cs typeface="Times New Roman" panose="02020603050405020304" pitchFamily="18" charset="0"/>
              </a:rPr>
              <a:t>Recognition and reward involves a leader who trust or is trusted by employees</a:t>
            </a:r>
          </a:p>
          <a:p>
            <a:pPr>
              <a:lnSpc>
                <a:spcPct val="100000"/>
              </a:lnSpc>
            </a:pPr>
            <a:r>
              <a:rPr lang="en-US" sz="1800" dirty="0">
                <a:latin typeface="Times New Roman" panose="02020603050405020304" pitchFamily="18" charset="0"/>
                <a:cs typeface="Times New Roman" panose="02020603050405020304" pitchFamily="18" charset="0"/>
              </a:rPr>
              <a:t>When such leaders see the work well-done, they get encouraged</a:t>
            </a:r>
          </a:p>
          <a:p>
            <a:pPr>
              <a:lnSpc>
                <a:spcPct val="100000"/>
              </a:lnSpc>
            </a:pPr>
            <a:r>
              <a:rPr lang="en-US" sz="1800" dirty="0">
                <a:latin typeface="Times New Roman" panose="02020603050405020304" pitchFamily="18" charset="0"/>
                <a:cs typeface="Times New Roman" panose="02020603050405020304" pitchFamily="18" charset="0"/>
              </a:rPr>
              <a:t>This leads to them motivating others by providing rewards and recognition </a:t>
            </a:r>
          </a:p>
          <a:p>
            <a:pPr>
              <a:lnSpc>
                <a:spcPct val="100000"/>
              </a:lnSpc>
            </a:pPr>
            <a:r>
              <a:rPr lang="en-US" sz="1800" dirty="0">
                <a:latin typeface="Times New Roman" panose="02020603050405020304" pitchFamily="18" charset="0"/>
                <a:cs typeface="Times New Roman" panose="02020603050405020304" pitchFamily="18" charset="0"/>
              </a:rPr>
              <a:t>Rewarded and recognized employees strive to perform even better in their tasks</a:t>
            </a:r>
          </a:p>
          <a:p>
            <a:pPr>
              <a:lnSpc>
                <a:spcPct val="100000"/>
              </a:lnSpc>
            </a:pPr>
            <a:r>
              <a:rPr lang="en-US" sz="1800" dirty="0">
                <a:latin typeface="Times New Roman" panose="02020603050405020304" pitchFamily="18" charset="0"/>
                <a:cs typeface="Times New Roman" panose="02020603050405020304" pitchFamily="18" charset="0"/>
              </a:rPr>
              <a:t>Also, other employees get motivated to improve their performance to get recognition and rewards</a:t>
            </a:r>
          </a:p>
          <a:p>
            <a:pPr>
              <a:lnSpc>
                <a:spcPct val="100000"/>
              </a:lnSpc>
            </a:pPr>
            <a:r>
              <a:rPr lang="en-US" sz="1800" dirty="0">
                <a:latin typeface="Times New Roman" panose="02020603050405020304" pitchFamily="18" charset="0"/>
                <a:cs typeface="Times New Roman" panose="02020603050405020304" pitchFamily="18" charset="0"/>
              </a:rPr>
              <a:t>Thus, it is considered as an effective performance improvement strategy</a:t>
            </a:r>
          </a:p>
          <a:p>
            <a:pPr>
              <a:lnSpc>
                <a:spcPct val="100000"/>
              </a:lnSpc>
            </a:pPr>
            <a:endParaRPr lang="en-US" sz="1300" dirty="0"/>
          </a:p>
        </p:txBody>
      </p:sp>
      <p:pic>
        <p:nvPicPr>
          <p:cNvPr id="5" name="Picture 4">
            <a:extLst>
              <a:ext uri="{FF2B5EF4-FFF2-40B4-BE49-F238E27FC236}">
                <a16:creationId xmlns:a16="http://schemas.microsoft.com/office/drawing/2014/main" id="{CFDA5D94-87CC-4B03-804A-C71E8B187DAF}"/>
              </a:ext>
            </a:extLst>
          </p:cNvPr>
          <p:cNvPicPr>
            <a:picLocks noChangeAspect="1"/>
          </p:cNvPicPr>
          <p:nvPr/>
        </p:nvPicPr>
        <p:blipFill>
          <a:blip r:embed="rId3"/>
          <a:stretch>
            <a:fillRect/>
          </a:stretch>
        </p:blipFill>
        <p:spPr>
          <a:xfrm>
            <a:off x="3892378" y="4412558"/>
            <a:ext cx="8299621" cy="16708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13583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1">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people posing for a photo&#10;&#10;Description automatically generated">
            <a:extLst>
              <a:ext uri="{FF2B5EF4-FFF2-40B4-BE49-F238E27FC236}">
                <a16:creationId xmlns:a16="http://schemas.microsoft.com/office/drawing/2014/main" id="{3187447C-CDDB-4B48-B54E-F56D443B8375}"/>
              </a:ext>
            </a:extLst>
          </p:cNvPr>
          <p:cNvPicPr>
            <a:picLocks noChangeAspect="1"/>
          </p:cNvPicPr>
          <p:nvPr/>
        </p:nvPicPr>
        <p:blipFill rotWithShape="1">
          <a:blip r:embed="rId3">
            <a:alphaModFix amt="40000"/>
          </a:blip>
          <a:srcRect t="24205" b="1044"/>
          <a:stretch/>
        </p:blipFill>
        <p:spPr>
          <a:xfrm>
            <a:off x="20" y="-149280"/>
            <a:ext cx="12191980" cy="6857990"/>
          </a:xfrm>
          <a:prstGeom prst="rect">
            <a:avLst/>
          </a:prstGeom>
        </p:spPr>
      </p:pic>
      <p:sp>
        <p:nvSpPr>
          <p:cNvPr id="2" name="Title 1">
            <a:extLst>
              <a:ext uri="{FF2B5EF4-FFF2-40B4-BE49-F238E27FC236}">
                <a16:creationId xmlns:a16="http://schemas.microsoft.com/office/drawing/2014/main" id="{E8DFA7F9-0161-416F-9D39-36FE962F2973}"/>
              </a:ext>
            </a:extLst>
          </p:cNvPr>
          <p:cNvSpPr>
            <a:spLocks noGrp="1"/>
          </p:cNvSpPr>
          <p:nvPr>
            <p:ph type="title"/>
          </p:nvPr>
        </p:nvSpPr>
        <p:spPr>
          <a:xfrm>
            <a:off x="0" y="76453"/>
            <a:ext cx="10144260" cy="1013800"/>
          </a:xfrm>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Transformational Leadership</a:t>
            </a:r>
          </a:p>
        </p:txBody>
      </p:sp>
      <p:sp>
        <p:nvSpPr>
          <p:cNvPr id="3" name="Content Placeholder 2">
            <a:extLst>
              <a:ext uri="{FF2B5EF4-FFF2-40B4-BE49-F238E27FC236}">
                <a16:creationId xmlns:a16="http://schemas.microsoft.com/office/drawing/2014/main" id="{F1AAC2AB-0743-4CF2-AC18-A1FAFDE0B476}"/>
              </a:ext>
            </a:extLst>
          </p:cNvPr>
          <p:cNvSpPr>
            <a:spLocks noGrp="1"/>
          </p:cNvSpPr>
          <p:nvPr>
            <p:ph idx="1"/>
          </p:nvPr>
        </p:nvSpPr>
        <p:spPr>
          <a:xfrm>
            <a:off x="111967" y="1259634"/>
            <a:ext cx="11114834" cy="4729794"/>
          </a:xfrm>
        </p:spPr>
        <p:txBody>
          <a:bodyPr>
            <a:normAutofit/>
          </a:bodyPr>
          <a:lstStyle/>
          <a:p>
            <a:pPr>
              <a:lnSpc>
                <a:spcPct val="100000"/>
              </a:lnSpc>
            </a:pPr>
            <a:r>
              <a:rPr lang="en-US" dirty="0">
                <a:latin typeface="Times New Roman" panose="02020603050405020304" pitchFamily="18" charset="0"/>
                <a:cs typeface="Times New Roman" panose="02020603050405020304" pitchFamily="18" charset="0"/>
              </a:rPr>
              <a:t>There are certain leadership styles that are use reward and recognition strategy</a:t>
            </a:r>
          </a:p>
          <a:p>
            <a:pPr>
              <a:lnSpc>
                <a:spcPct val="100000"/>
              </a:lnSpc>
            </a:pPr>
            <a:r>
              <a:rPr lang="en-US" dirty="0">
                <a:latin typeface="Times New Roman" panose="02020603050405020304" pitchFamily="18" charset="0"/>
                <a:cs typeface="Times New Roman" panose="02020603050405020304" pitchFamily="18" charset="0"/>
              </a:rPr>
              <a:t>First is the transformational leadership</a:t>
            </a:r>
          </a:p>
          <a:p>
            <a:pPr>
              <a:lnSpc>
                <a:spcPct val="100000"/>
              </a:lnSpc>
            </a:pPr>
            <a:r>
              <a:rPr lang="en-US" dirty="0">
                <a:latin typeface="Times New Roman" panose="02020603050405020304" pitchFamily="18" charset="0"/>
                <a:cs typeface="Times New Roman" panose="02020603050405020304" pitchFamily="18" charset="0"/>
              </a:rPr>
              <a:t>This leadership encourages employees to act beyond exchanged relations (</a:t>
            </a:r>
            <a:r>
              <a:rPr lang="en-US" dirty="0" err="1">
                <a:latin typeface="Times New Roman" panose="02020603050405020304" pitchFamily="18" charset="0"/>
                <a:cs typeface="Times New Roman" panose="02020603050405020304" pitchFamily="18" charset="0"/>
              </a:rPr>
              <a:t>Barine</a:t>
            </a:r>
            <a:r>
              <a:rPr lang="en-US" dirty="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Mijna</a:t>
            </a:r>
            <a:r>
              <a:rPr lang="en-US" dirty="0">
                <a:latin typeface="Times New Roman" panose="02020603050405020304" pitchFamily="18" charset="0"/>
                <a:cs typeface="Times New Roman" panose="02020603050405020304" pitchFamily="18" charset="0"/>
              </a:rPr>
              <a:t>, 2010)</a:t>
            </a:r>
          </a:p>
          <a:p>
            <a:pPr>
              <a:lnSpc>
                <a:spcPct val="100000"/>
              </a:lnSpc>
            </a:pPr>
            <a:r>
              <a:rPr lang="en-US" dirty="0">
                <a:latin typeface="Times New Roman" panose="02020603050405020304" pitchFamily="18" charset="0"/>
                <a:cs typeface="Times New Roman" panose="02020603050405020304" pitchFamily="18" charset="0"/>
              </a:rPr>
              <a:t>Exchanged relations include being rewarded or recognized for performing well</a:t>
            </a:r>
          </a:p>
          <a:p>
            <a:pPr>
              <a:lnSpc>
                <a:spcPct val="100000"/>
              </a:lnSpc>
            </a:pPr>
            <a:r>
              <a:rPr lang="en-US" dirty="0">
                <a:latin typeface="Times New Roman" panose="02020603050405020304" pitchFamily="18" charset="0"/>
                <a:cs typeface="Times New Roman" panose="02020603050405020304" pitchFamily="18" charset="0"/>
              </a:rPr>
              <a:t>Leaders encourage individuals to think beyond being rewarded and recognized</a:t>
            </a:r>
          </a:p>
          <a:p>
            <a:pPr>
              <a:lnSpc>
                <a:spcPct val="100000"/>
              </a:lnSpc>
            </a:pPr>
            <a:r>
              <a:rPr lang="en-US" dirty="0">
                <a:latin typeface="Times New Roman" panose="02020603050405020304" pitchFamily="18" charset="0"/>
                <a:cs typeface="Times New Roman" panose="02020603050405020304" pitchFamily="18" charset="0"/>
              </a:rPr>
              <a:t>Hence, it motivates their employees to expect and achieve more than rewards</a:t>
            </a:r>
          </a:p>
          <a:p>
            <a:pPr>
              <a:lnSpc>
                <a:spcPct val="100000"/>
              </a:lnSpc>
            </a:pPr>
            <a:r>
              <a:rPr lang="en-US" dirty="0">
                <a:latin typeface="Times New Roman" panose="02020603050405020304" pitchFamily="18" charset="0"/>
                <a:cs typeface="Times New Roman" panose="02020603050405020304" pitchFamily="18" charset="0"/>
              </a:rPr>
              <a:t>This leadership helps in the promotion of intelligence, careful problem-solving and rationality</a:t>
            </a:r>
          </a:p>
          <a:p>
            <a:pPr>
              <a:lnSpc>
                <a:spcPct val="100000"/>
              </a:lnSpc>
            </a:pPr>
            <a:r>
              <a:rPr lang="en-US" dirty="0">
                <a:latin typeface="Times New Roman" panose="02020603050405020304" pitchFamily="18" charset="0"/>
                <a:cs typeface="Times New Roman" panose="02020603050405020304" pitchFamily="18" charset="0"/>
              </a:rPr>
              <a:t>The leadership supports rewards and recognition as strategies for improvement</a:t>
            </a:r>
          </a:p>
          <a:p>
            <a:pPr>
              <a:lnSpc>
                <a:spcPct val="100000"/>
              </a:lnSpc>
            </a:pPr>
            <a:r>
              <a:rPr lang="en-US" dirty="0">
                <a:latin typeface="Times New Roman" panose="02020603050405020304" pitchFamily="18" charset="0"/>
                <a:cs typeface="Times New Roman" panose="02020603050405020304" pitchFamily="18" charset="0"/>
              </a:rPr>
              <a:t>It achieves its goal of motivation by improving the employee’s performance</a:t>
            </a:r>
          </a:p>
          <a:p>
            <a:pPr>
              <a:lnSpc>
                <a:spcPct val="100000"/>
              </a:lnSpc>
            </a:pPr>
            <a:r>
              <a:rPr lang="en-US" dirty="0">
                <a:latin typeface="Times New Roman" panose="02020603050405020304" pitchFamily="18" charset="0"/>
                <a:cs typeface="Times New Roman" panose="02020603050405020304" pitchFamily="18" charset="0"/>
              </a:rPr>
              <a:t>However, it motivates employees to achieve more than recognition and rewards</a:t>
            </a:r>
          </a:p>
          <a:p>
            <a:pPr>
              <a:lnSpc>
                <a:spcPct val="100000"/>
              </a:lnSpc>
            </a:pPr>
            <a:endParaRPr lang="en-US" sz="1400" dirty="0"/>
          </a:p>
        </p:txBody>
      </p:sp>
    </p:spTree>
    <p:extLst>
      <p:ext uri="{BB962C8B-B14F-4D97-AF65-F5344CB8AC3E}">
        <p14:creationId xmlns:p14="http://schemas.microsoft.com/office/powerpoint/2010/main" val="188906222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04BED40-EAF7-4E55-AFF7-2CD840EBD3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9D6233-13A1-435D-911B-F0420D55D48C}"/>
              </a:ext>
            </a:extLst>
          </p:cNvPr>
          <p:cNvSpPr>
            <a:spLocks noGrp="1"/>
          </p:cNvSpPr>
          <p:nvPr>
            <p:ph type="title"/>
          </p:nvPr>
        </p:nvSpPr>
        <p:spPr>
          <a:xfrm>
            <a:off x="581193" y="702156"/>
            <a:ext cx="6309003" cy="632122"/>
          </a:xfrm>
        </p:spPr>
        <p:txBody>
          <a:bodyPr>
            <a:normAutofit/>
          </a:bodyPr>
          <a:lstStyle/>
          <a:p>
            <a:r>
              <a:rPr lang="en-US" dirty="0">
                <a:solidFill>
                  <a:schemeClr val="tx2"/>
                </a:solidFill>
                <a:latin typeface="Times New Roman" panose="02020603050405020304" pitchFamily="18" charset="0"/>
                <a:cs typeface="Times New Roman" panose="02020603050405020304" pitchFamily="18" charset="0"/>
              </a:rPr>
              <a:t>Transactional Leadership</a:t>
            </a:r>
          </a:p>
        </p:txBody>
      </p:sp>
      <p:sp>
        <p:nvSpPr>
          <p:cNvPr id="17" name="Rectangle 16">
            <a:extLst>
              <a:ext uri="{FF2B5EF4-FFF2-40B4-BE49-F238E27FC236}">
                <a16:creationId xmlns:a16="http://schemas.microsoft.com/office/drawing/2014/main" id="{F367CCF1-BB1E-41CF-8499-94A870C33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66751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1A972C6F-09B3-40F0-AF15-08B93F177039}"/>
              </a:ext>
            </a:extLst>
          </p:cNvPr>
          <p:cNvSpPr>
            <a:spLocks noGrp="1"/>
          </p:cNvSpPr>
          <p:nvPr>
            <p:ph idx="1"/>
          </p:nvPr>
        </p:nvSpPr>
        <p:spPr>
          <a:xfrm>
            <a:off x="581194" y="1334278"/>
            <a:ext cx="6890195" cy="5523722"/>
          </a:xfrm>
        </p:spPr>
        <p:txBody>
          <a:bodyPr>
            <a:normAutofit/>
          </a:bodyPr>
          <a:lstStyle/>
          <a:p>
            <a:pPr>
              <a:lnSpc>
                <a:spcPct val="100000"/>
              </a:lnSpc>
            </a:pPr>
            <a:r>
              <a:rPr lang="en-US" dirty="0">
                <a:solidFill>
                  <a:schemeClr val="tx2"/>
                </a:solidFill>
                <a:latin typeface="Times New Roman" panose="02020603050405020304" pitchFamily="18" charset="0"/>
                <a:cs typeface="Times New Roman" panose="02020603050405020304" pitchFamily="18" charset="0"/>
              </a:rPr>
              <a:t>The second leadership style is transactional leadership</a:t>
            </a:r>
          </a:p>
          <a:p>
            <a:pPr>
              <a:lnSpc>
                <a:spcPct val="100000"/>
              </a:lnSpc>
            </a:pPr>
            <a:r>
              <a:rPr lang="en-US" dirty="0">
                <a:solidFill>
                  <a:schemeClr val="tx2"/>
                </a:solidFill>
                <a:latin typeface="Times New Roman" panose="02020603050405020304" pitchFamily="18" charset="0"/>
                <a:cs typeface="Times New Roman" panose="02020603050405020304" pitchFamily="18" charset="0"/>
              </a:rPr>
              <a:t>It focuses on rewards and exchanges when expectations in performance are met</a:t>
            </a:r>
          </a:p>
          <a:p>
            <a:pPr>
              <a:lnSpc>
                <a:spcPct val="100000"/>
              </a:lnSpc>
            </a:pPr>
            <a:r>
              <a:rPr lang="en-US" dirty="0">
                <a:solidFill>
                  <a:schemeClr val="tx2"/>
                </a:solidFill>
                <a:latin typeface="Times New Roman" panose="02020603050405020304" pitchFamily="18" charset="0"/>
                <a:cs typeface="Times New Roman" panose="02020603050405020304" pitchFamily="18" charset="0"/>
              </a:rPr>
              <a:t>Hence, leaders control most activities and gives orders on work should be done</a:t>
            </a:r>
          </a:p>
          <a:p>
            <a:pPr>
              <a:lnSpc>
                <a:spcPct val="100000"/>
              </a:lnSpc>
            </a:pPr>
            <a:r>
              <a:rPr lang="en-US" dirty="0">
                <a:solidFill>
                  <a:schemeClr val="tx2"/>
                </a:solidFill>
                <a:latin typeface="Times New Roman" panose="02020603050405020304" pitchFamily="18" charset="0"/>
                <a:cs typeface="Times New Roman" panose="02020603050405020304" pitchFamily="18" charset="0"/>
              </a:rPr>
              <a:t>Also, leaders solely rely on control, punishments, and rewards (</a:t>
            </a:r>
            <a:r>
              <a:rPr lang="en-US" dirty="0" err="1">
                <a:solidFill>
                  <a:schemeClr val="tx2"/>
                </a:solidFill>
                <a:latin typeface="Times New Roman" panose="02020603050405020304" pitchFamily="18" charset="0"/>
                <a:cs typeface="Times New Roman" panose="02020603050405020304" pitchFamily="18" charset="0"/>
              </a:rPr>
              <a:t>Barine</a:t>
            </a:r>
            <a:r>
              <a:rPr lang="en-US" dirty="0">
                <a:solidFill>
                  <a:schemeClr val="tx2"/>
                </a:solidFill>
                <a:latin typeface="Times New Roman" panose="02020603050405020304" pitchFamily="18" charset="0"/>
                <a:cs typeface="Times New Roman" panose="02020603050405020304" pitchFamily="18" charset="0"/>
              </a:rPr>
              <a:t> &amp; </a:t>
            </a:r>
            <a:r>
              <a:rPr lang="en-US" dirty="0" err="1">
                <a:solidFill>
                  <a:schemeClr val="tx2"/>
                </a:solidFill>
                <a:latin typeface="Times New Roman" panose="02020603050405020304" pitchFamily="18" charset="0"/>
                <a:cs typeface="Times New Roman" panose="02020603050405020304" pitchFamily="18" charset="0"/>
              </a:rPr>
              <a:t>Mijna</a:t>
            </a:r>
            <a:r>
              <a:rPr lang="en-US" dirty="0">
                <a:solidFill>
                  <a:schemeClr val="tx2"/>
                </a:solidFill>
                <a:latin typeface="Times New Roman" panose="02020603050405020304" pitchFamily="18" charset="0"/>
                <a:cs typeface="Times New Roman" panose="02020603050405020304" pitchFamily="18" charset="0"/>
              </a:rPr>
              <a:t>, 2010)</a:t>
            </a:r>
          </a:p>
          <a:p>
            <a:pPr>
              <a:lnSpc>
                <a:spcPct val="100000"/>
              </a:lnSpc>
            </a:pPr>
            <a:r>
              <a:rPr lang="en-US" dirty="0">
                <a:solidFill>
                  <a:schemeClr val="tx2"/>
                </a:solidFill>
                <a:latin typeface="Times New Roman" panose="02020603050405020304" pitchFamily="18" charset="0"/>
                <a:cs typeface="Times New Roman" panose="02020603050405020304" pitchFamily="18" charset="0"/>
              </a:rPr>
              <a:t>This is to make employees focus on the set goals </a:t>
            </a:r>
          </a:p>
          <a:p>
            <a:pPr>
              <a:lnSpc>
                <a:spcPct val="100000"/>
              </a:lnSpc>
            </a:pPr>
            <a:r>
              <a:rPr lang="en-US" dirty="0">
                <a:solidFill>
                  <a:schemeClr val="tx2"/>
                </a:solidFill>
                <a:latin typeface="Times New Roman" panose="02020603050405020304" pitchFamily="18" charset="0"/>
                <a:cs typeface="Times New Roman" panose="02020603050405020304" pitchFamily="18" charset="0"/>
              </a:rPr>
              <a:t>Also, if the goals are not met, punishments are put across to serve as a lesson for other individuals</a:t>
            </a:r>
          </a:p>
          <a:p>
            <a:pPr>
              <a:lnSpc>
                <a:spcPct val="100000"/>
              </a:lnSpc>
            </a:pPr>
            <a:r>
              <a:rPr lang="en-US" dirty="0">
                <a:solidFill>
                  <a:schemeClr val="tx2"/>
                </a:solidFill>
                <a:latin typeface="Times New Roman" panose="02020603050405020304" pitchFamily="18" charset="0"/>
                <a:cs typeface="Times New Roman" panose="02020603050405020304" pitchFamily="18" charset="0"/>
              </a:rPr>
              <a:t>They also motivate employees by setting goals for them</a:t>
            </a:r>
          </a:p>
          <a:p>
            <a:pPr>
              <a:lnSpc>
                <a:spcPct val="100000"/>
              </a:lnSpc>
            </a:pPr>
            <a:r>
              <a:rPr lang="en-US" dirty="0">
                <a:solidFill>
                  <a:schemeClr val="tx2"/>
                </a:solidFill>
                <a:latin typeface="Times New Roman" panose="02020603050405020304" pitchFamily="18" charset="0"/>
                <a:cs typeface="Times New Roman" panose="02020603050405020304" pitchFamily="18" charset="0"/>
              </a:rPr>
              <a:t>Once these goals are met, there are rewards and recognition for the employees</a:t>
            </a:r>
          </a:p>
          <a:p>
            <a:pPr>
              <a:lnSpc>
                <a:spcPct val="100000"/>
              </a:lnSpc>
            </a:pPr>
            <a:r>
              <a:rPr lang="en-US" dirty="0">
                <a:solidFill>
                  <a:schemeClr val="tx2"/>
                </a:solidFill>
                <a:latin typeface="Times New Roman" panose="02020603050405020304" pitchFamily="18" charset="0"/>
                <a:cs typeface="Times New Roman" panose="02020603050405020304" pitchFamily="18" charset="0"/>
              </a:rPr>
              <a:t>Therefore, reward and recognition strategy is used as a way of achieving set goals</a:t>
            </a:r>
          </a:p>
          <a:p>
            <a:pPr>
              <a:lnSpc>
                <a:spcPct val="100000"/>
              </a:lnSpc>
            </a:pPr>
            <a:endParaRPr lang="en-US" sz="1400" dirty="0">
              <a:solidFill>
                <a:schemeClr val="tx2"/>
              </a:solidFill>
            </a:endParaRPr>
          </a:p>
        </p:txBody>
      </p:sp>
      <p:pic>
        <p:nvPicPr>
          <p:cNvPr id="5" name="Picture 4" descr="A person wearing a suit and tie&#10;&#10;Description automatically generated">
            <a:extLst>
              <a:ext uri="{FF2B5EF4-FFF2-40B4-BE49-F238E27FC236}">
                <a16:creationId xmlns:a16="http://schemas.microsoft.com/office/drawing/2014/main" id="{2DE1EA9F-4FD3-4B6A-8C56-2C239E6A8041}"/>
              </a:ext>
            </a:extLst>
          </p:cNvPr>
          <p:cNvPicPr>
            <a:picLocks noChangeAspect="1"/>
          </p:cNvPicPr>
          <p:nvPr/>
        </p:nvPicPr>
        <p:blipFill rotWithShape="1">
          <a:blip r:embed="rId3"/>
          <a:srcRect l="41616" r="33866"/>
          <a:stretch/>
        </p:blipFill>
        <p:spPr>
          <a:xfrm>
            <a:off x="7521283" y="10"/>
            <a:ext cx="4670717" cy="6857990"/>
          </a:xfrm>
          <a:prstGeom prst="rect">
            <a:avLst/>
          </a:prstGeom>
        </p:spPr>
      </p:pic>
    </p:spTree>
    <p:extLst>
      <p:ext uri="{BB962C8B-B14F-4D97-AF65-F5344CB8AC3E}">
        <p14:creationId xmlns:p14="http://schemas.microsoft.com/office/powerpoint/2010/main" val="2076267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looking at the camera&#10;&#10;Description automatically generated">
            <a:extLst>
              <a:ext uri="{FF2B5EF4-FFF2-40B4-BE49-F238E27FC236}">
                <a16:creationId xmlns:a16="http://schemas.microsoft.com/office/drawing/2014/main" id="{78205F5F-0C95-4390-A830-211C32D697EA}"/>
              </a:ext>
            </a:extLst>
          </p:cNvPr>
          <p:cNvPicPr>
            <a:picLocks noChangeAspect="1"/>
          </p:cNvPicPr>
          <p:nvPr/>
        </p:nvPicPr>
        <p:blipFill rotWithShape="1">
          <a:blip r:embed="rId3">
            <a:alphaModFix amt="40000"/>
          </a:blip>
          <a:srcRect r="444"/>
          <a:stretch/>
        </p:blipFill>
        <p:spPr>
          <a:xfrm>
            <a:off x="20" y="-363884"/>
            <a:ext cx="12191980" cy="6857990"/>
          </a:xfrm>
          <a:prstGeom prst="rect">
            <a:avLst/>
          </a:prstGeom>
        </p:spPr>
      </p:pic>
      <p:sp>
        <p:nvSpPr>
          <p:cNvPr id="2" name="Title 1">
            <a:extLst>
              <a:ext uri="{FF2B5EF4-FFF2-40B4-BE49-F238E27FC236}">
                <a16:creationId xmlns:a16="http://schemas.microsoft.com/office/drawing/2014/main" id="{98C8645E-9C01-450E-AE9A-3DC623261DD5}"/>
              </a:ext>
            </a:extLst>
          </p:cNvPr>
          <p:cNvSpPr>
            <a:spLocks noGrp="1"/>
          </p:cNvSpPr>
          <p:nvPr>
            <p:ph type="title"/>
          </p:nvPr>
        </p:nvSpPr>
        <p:spPr>
          <a:xfrm>
            <a:off x="0" y="-14599"/>
            <a:ext cx="5060272" cy="937877"/>
          </a:xfrm>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Charismatic</a:t>
            </a:r>
            <a:r>
              <a:rPr lang="en-US" dirty="0">
                <a:solidFill>
                  <a:schemeClr val="tx1"/>
                </a:solidFill>
              </a:rPr>
              <a:t> </a:t>
            </a:r>
            <a:r>
              <a:rPr lang="en-US" dirty="0">
                <a:solidFill>
                  <a:schemeClr val="tx1"/>
                </a:solidFill>
                <a:latin typeface="Times New Roman" panose="02020603050405020304" pitchFamily="18" charset="0"/>
                <a:cs typeface="Times New Roman" panose="02020603050405020304" pitchFamily="18" charset="0"/>
              </a:rPr>
              <a:t>Leadership</a:t>
            </a:r>
          </a:p>
        </p:txBody>
      </p:sp>
      <p:sp>
        <p:nvSpPr>
          <p:cNvPr id="3" name="Content Placeholder 2">
            <a:extLst>
              <a:ext uri="{FF2B5EF4-FFF2-40B4-BE49-F238E27FC236}">
                <a16:creationId xmlns:a16="http://schemas.microsoft.com/office/drawing/2014/main" id="{C6A5CFBC-D681-4491-A880-13049BE3F525}"/>
              </a:ext>
            </a:extLst>
          </p:cNvPr>
          <p:cNvSpPr>
            <a:spLocks noGrp="1"/>
          </p:cNvSpPr>
          <p:nvPr>
            <p:ph idx="1"/>
          </p:nvPr>
        </p:nvSpPr>
        <p:spPr>
          <a:xfrm>
            <a:off x="0" y="1091682"/>
            <a:ext cx="10261602" cy="4076652"/>
          </a:xfrm>
        </p:spPr>
        <p:txBody>
          <a:bodyPr>
            <a:normAutofit/>
          </a:bodyPr>
          <a:lstStyle/>
          <a:p>
            <a:pPr>
              <a:lnSpc>
                <a:spcPct val="100000"/>
              </a:lnSpc>
            </a:pPr>
            <a:r>
              <a:rPr lang="en-US" dirty="0">
                <a:latin typeface="Times New Roman" panose="02020603050405020304" pitchFamily="18" charset="0"/>
                <a:cs typeface="Times New Roman" panose="02020603050405020304" pitchFamily="18" charset="0"/>
              </a:rPr>
              <a:t>The third leadership style is charismatic leadership</a:t>
            </a:r>
          </a:p>
          <a:p>
            <a:pPr>
              <a:lnSpc>
                <a:spcPct val="100000"/>
              </a:lnSpc>
            </a:pPr>
            <a:r>
              <a:rPr lang="en-US" dirty="0">
                <a:latin typeface="Times New Roman" panose="02020603050405020304" pitchFamily="18" charset="0"/>
                <a:cs typeface="Times New Roman" panose="02020603050405020304" pitchFamily="18" charset="0"/>
              </a:rPr>
              <a:t>Charismatic leaders are said to produce employees who perform exceedingly well (Luthans, 2011)</a:t>
            </a:r>
          </a:p>
          <a:p>
            <a:pPr>
              <a:lnSpc>
                <a:spcPct val="100000"/>
              </a:lnSpc>
            </a:pPr>
            <a:r>
              <a:rPr lang="en-US" dirty="0">
                <a:latin typeface="Times New Roman" panose="02020603050405020304" pitchFamily="18" charset="0"/>
                <a:cs typeface="Times New Roman" panose="02020603050405020304" pitchFamily="18" charset="0"/>
              </a:rPr>
              <a:t>Even if there are rewards and recognition, employees exceed their expectations</a:t>
            </a:r>
          </a:p>
          <a:p>
            <a:pPr>
              <a:lnSpc>
                <a:spcPct val="100000"/>
              </a:lnSpc>
            </a:pPr>
            <a:r>
              <a:rPr lang="en-US" dirty="0">
                <a:latin typeface="Times New Roman" panose="02020603050405020304" pitchFamily="18" charset="0"/>
                <a:cs typeface="Times New Roman" panose="02020603050405020304" pitchFamily="18" charset="0"/>
              </a:rPr>
              <a:t>Therefore, charismatic leaders supports, develops and coaches their employees</a:t>
            </a:r>
          </a:p>
          <a:p>
            <a:pPr>
              <a:lnSpc>
                <a:spcPct val="100000"/>
              </a:lnSpc>
            </a:pPr>
            <a:r>
              <a:rPr lang="en-US" dirty="0">
                <a:latin typeface="Times New Roman" panose="02020603050405020304" pitchFamily="18" charset="0"/>
                <a:cs typeface="Times New Roman" panose="02020603050405020304" pitchFamily="18" charset="0"/>
              </a:rPr>
              <a:t>They align their vision with the aspirations and needs of their employees (</a:t>
            </a:r>
            <a:r>
              <a:rPr lang="en-US" dirty="0" err="1">
                <a:latin typeface="Times New Roman" panose="02020603050405020304" pitchFamily="18" charset="0"/>
                <a:cs typeface="Times New Roman" panose="02020603050405020304" pitchFamily="18" charset="0"/>
              </a:rPr>
              <a:t>Paschen</a:t>
            </a:r>
            <a:r>
              <a:rPr lang="en-US" dirty="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Dihsmaier</a:t>
            </a:r>
            <a:r>
              <a:rPr lang="en-US" dirty="0">
                <a:latin typeface="Times New Roman" panose="02020603050405020304" pitchFamily="18" charset="0"/>
                <a:cs typeface="Times New Roman" panose="02020603050405020304" pitchFamily="18" charset="0"/>
              </a:rPr>
              <a:t>, 2014)</a:t>
            </a:r>
          </a:p>
          <a:p>
            <a:pPr>
              <a:lnSpc>
                <a:spcPct val="100000"/>
              </a:lnSpc>
            </a:pPr>
            <a:r>
              <a:rPr lang="en-US" dirty="0">
                <a:latin typeface="Times New Roman" panose="02020603050405020304" pitchFamily="18" charset="0"/>
                <a:cs typeface="Times New Roman" panose="02020603050405020304" pitchFamily="18" charset="0"/>
              </a:rPr>
              <a:t>It relies on internal moral standards that leads to satisfaction of societal and organizational interests</a:t>
            </a:r>
          </a:p>
          <a:p>
            <a:pPr>
              <a:lnSpc>
                <a:spcPct val="100000"/>
              </a:lnSpc>
            </a:pPr>
            <a:r>
              <a:rPr lang="en-US" dirty="0">
                <a:latin typeface="Times New Roman" panose="02020603050405020304" pitchFamily="18" charset="0"/>
                <a:cs typeface="Times New Roman" panose="02020603050405020304" pitchFamily="18" charset="0"/>
              </a:rPr>
              <a:t>For that reason, rewards and recognition is one of the motivating strategies for improvement</a:t>
            </a:r>
          </a:p>
          <a:p>
            <a:pPr>
              <a:lnSpc>
                <a:spcPct val="100000"/>
              </a:lnSpc>
            </a:pPr>
            <a:r>
              <a:rPr lang="en-US" dirty="0">
                <a:latin typeface="Times New Roman" panose="02020603050405020304" pitchFamily="18" charset="0"/>
                <a:cs typeface="Times New Roman" panose="02020603050405020304" pitchFamily="18" charset="0"/>
              </a:rPr>
              <a:t>This leadership does not rely on rewards and recognition improved performance</a:t>
            </a:r>
          </a:p>
          <a:p>
            <a:pPr>
              <a:lnSpc>
                <a:spcPct val="100000"/>
              </a:lnSpc>
            </a:pPr>
            <a:r>
              <a:rPr lang="en-US" dirty="0">
                <a:latin typeface="Times New Roman" panose="02020603050405020304" pitchFamily="18" charset="0"/>
                <a:cs typeface="Times New Roman" panose="02020603050405020304" pitchFamily="18" charset="0"/>
              </a:rPr>
              <a:t>But rewards and recognition acts as a motivator to achieving certain goals</a:t>
            </a:r>
          </a:p>
          <a:p>
            <a:pPr>
              <a:lnSpc>
                <a:spcPct val="10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335460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6CBB7-2A3A-4068-B32A-B495D9E34738}"/>
              </a:ext>
            </a:extLst>
          </p:cNvPr>
          <p:cNvSpPr>
            <a:spLocks noGrp="1"/>
          </p:cNvSpPr>
          <p:nvPr>
            <p:ph type="title"/>
          </p:nvPr>
        </p:nvSpPr>
        <p:spPr>
          <a:xfrm>
            <a:off x="3969" y="715249"/>
            <a:ext cx="11029616" cy="566807"/>
          </a:xfrm>
        </p:spPr>
        <p:txBody>
          <a:bodyPr>
            <a:normAutofit/>
          </a:bodyPr>
          <a:lstStyle/>
          <a:p>
            <a:r>
              <a:rPr lang="en-US" dirty="0">
                <a:latin typeface="Times New Roman" panose="02020603050405020304" pitchFamily="18" charset="0"/>
                <a:cs typeface="Times New Roman" panose="02020603050405020304" pitchFamily="18" charset="0"/>
              </a:rPr>
              <a:t>Conclusion</a:t>
            </a:r>
          </a:p>
        </p:txBody>
      </p:sp>
      <p:sp>
        <p:nvSpPr>
          <p:cNvPr id="10" name="Rectangle 9">
            <a:extLst>
              <a:ext uri="{FF2B5EF4-FFF2-40B4-BE49-F238E27FC236}">
                <a16:creationId xmlns:a16="http://schemas.microsoft.com/office/drawing/2014/main" id="{7A4CA679-3546-4E14-8FB8-F57168C37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44D16E90-7C64-4C04-A50A-B866A1A92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DBE4DD59-5AA2-46C6-B6A8-9B4C62D198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60CE81C-67DC-489E-BFFB-877C80B85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rgbClr val="FFFFFF">
              <a:alpha val="80000"/>
            </a:srgbClr>
          </a:solidFill>
          <a:ln w="38100">
            <a:solidFill>
              <a:srgbClr val="4653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A388D0F7-A06C-45EA-A1F1-5285127E5B9F}"/>
              </a:ext>
            </a:extLst>
          </p:cNvPr>
          <p:cNvPicPr>
            <a:picLocks noChangeAspect="1"/>
          </p:cNvPicPr>
          <p:nvPr/>
        </p:nvPicPr>
        <p:blipFill rotWithShape="1">
          <a:blip r:embed="rId3"/>
          <a:srcRect l="12837" r="22574" b="2"/>
          <a:stretch/>
        </p:blipFill>
        <p:spPr>
          <a:xfrm>
            <a:off x="611392" y="2347105"/>
            <a:ext cx="5074920" cy="3712464"/>
          </a:xfrm>
          <a:prstGeom prst="rect">
            <a:avLst/>
          </a:prstGeom>
        </p:spPr>
      </p:pic>
      <p:sp>
        <p:nvSpPr>
          <p:cNvPr id="3" name="Content Placeholder 2">
            <a:extLst>
              <a:ext uri="{FF2B5EF4-FFF2-40B4-BE49-F238E27FC236}">
                <a16:creationId xmlns:a16="http://schemas.microsoft.com/office/drawing/2014/main" id="{C1EA181A-B4D2-448D-BAEA-5AFB328D7ECD}"/>
              </a:ext>
            </a:extLst>
          </p:cNvPr>
          <p:cNvSpPr>
            <a:spLocks noGrp="1"/>
          </p:cNvSpPr>
          <p:nvPr>
            <p:ph idx="1"/>
          </p:nvPr>
        </p:nvSpPr>
        <p:spPr>
          <a:xfrm>
            <a:off x="6206168" y="1282055"/>
            <a:ext cx="5981863" cy="5445315"/>
          </a:xfrm>
        </p:spPr>
        <p:txBody>
          <a:bodyPr>
            <a:normAutofit lnSpcReduction="10000"/>
          </a:bodyPr>
          <a:lstStyle/>
          <a:p>
            <a:pPr>
              <a:lnSpc>
                <a:spcPct val="100000"/>
              </a:lnSpc>
            </a:pPr>
            <a:r>
              <a:rPr lang="en-US" dirty="0">
                <a:latin typeface="Times New Roman" panose="02020603050405020304" pitchFamily="18" charset="0"/>
                <a:cs typeface="Times New Roman" panose="02020603050405020304" pitchFamily="18" charset="0"/>
              </a:rPr>
              <a:t>Rewards and recognition is used to enhance effective performance improvement</a:t>
            </a:r>
          </a:p>
          <a:p>
            <a:pPr>
              <a:lnSpc>
                <a:spcPct val="100000"/>
              </a:lnSpc>
            </a:pPr>
            <a:r>
              <a:rPr lang="en-US" dirty="0">
                <a:latin typeface="Times New Roman" panose="02020603050405020304" pitchFamily="18" charset="0"/>
                <a:cs typeface="Times New Roman" panose="02020603050405020304" pitchFamily="18" charset="0"/>
              </a:rPr>
              <a:t>However, some leadership styles fully rely on it to achieve their set goals</a:t>
            </a:r>
          </a:p>
          <a:p>
            <a:pPr>
              <a:lnSpc>
                <a:spcPct val="100000"/>
              </a:lnSpc>
            </a:pPr>
            <a:r>
              <a:rPr lang="en-US" dirty="0">
                <a:latin typeface="Times New Roman" panose="02020603050405020304" pitchFamily="18" charset="0"/>
                <a:cs typeface="Times New Roman" panose="02020603050405020304" pitchFamily="18" charset="0"/>
              </a:rPr>
              <a:t>Whereas, certain leadership styles use it only as a motivating factor</a:t>
            </a:r>
          </a:p>
          <a:p>
            <a:pPr>
              <a:lnSpc>
                <a:spcPct val="100000"/>
              </a:lnSpc>
            </a:pPr>
            <a:r>
              <a:rPr lang="en-US" dirty="0">
                <a:latin typeface="Times New Roman" panose="02020603050405020304" pitchFamily="18" charset="0"/>
                <a:cs typeface="Times New Roman" panose="02020603050405020304" pitchFamily="18" charset="0"/>
              </a:rPr>
              <a:t>This means that, they do not rely on it fully to improve on performance</a:t>
            </a:r>
          </a:p>
          <a:p>
            <a:pPr>
              <a:lnSpc>
                <a:spcPct val="100000"/>
              </a:lnSpc>
            </a:pPr>
            <a:r>
              <a:rPr lang="en-US" dirty="0">
                <a:latin typeface="Times New Roman" panose="02020603050405020304" pitchFamily="18" charset="0"/>
                <a:cs typeface="Times New Roman" panose="02020603050405020304" pitchFamily="18" charset="0"/>
              </a:rPr>
              <a:t>Even so, rewards and recognition is known to motivate individuals effectively</a:t>
            </a:r>
          </a:p>
          <a:p>
            <a:pPr>
              <a:lnSpc>
                <a:spcPct val="100000"/>
              </a:lnSpc>
            </a:pPr>
            <a:r>
              <a:rPr lang="en-US" dirty="0">
                <a:latin typeface="Times New Roman" panose="02020603050405020304" pitchFamily="18" charset="0"/>
                <a:cs typeface="Times New Roman" panose="02020603050405020304" pitchFamily="18" charset="0"/>
              </a:rPr>
              <a:t>Many employees strive to perform well to receive rewards or recognition</a:t>
            </a:r>
          </a:p>
          <a:p>
            <a:pPr>
              <a:lnSpc>
                <a:spcPct val="100000"/>
              </a:lnSpc>
            </a:pPr>
            <a:r>
              <a:rPr lang="en-US" dirty="0">
                <a:latin typeface="Times New Roman" panose="02020603050405020304" pitchFamily="18" charset="0"/>
                <a:cs typeface="Times New Roman" panose="02020603050405020304" pitchFamily="18" charset="0"/>
              </a:rPr>
              <a:t>It is considered as an effective performance improvement strategy;</a:t>
            </a:r>
          </a:p>
          <a:p>
            <a:pPr>
              <a:lnSpc>
                <a:spcPct val="100000"/>
              </a:lnSpc>
            </a:pPr>
            <a:r>
              <a:rPr lang="en-US" dirty="0">
                <a:latin typeface="Times New Roman" panose="02020603050405020304" pitchFamily="18" charset="0"/>
                <a:cs typeface="Times New Roman" panose="02020603050405020304" pitchFamily="18" charset="0"/>
              </a:rPr>
              <a:t>Since the goal of motivation by improving the employee’s performance is met</a:t>
            </a:r>
          </a:p>
          <a:p>
            <a:pPr>
              <a:lnSpc>
                <a:spcPct val="100000"/>
              </a:lnSpc>
            </a:pPr>
            <a:r>
              <a:rPr lang="en-US" dirty="0">
                <a:latin typeface="Times New Roman" panose="02020603050405020304" pitchFamily="18" charset="0"/>
                <a:cs typeface="Times New Roman" panose="02020603050405020304" pitchFamily="18" charset="0"/>
              </a:rPr>
              <a:t>Therefore, all effective strategies of performance improvement incorporate rewards and recognition</a:t>
            </a:r>
          </a:p>
          <a:p>
            <a:pPr>
              <a:lnSpc>
                <a:spcPct val="100000"/>
              </a:lnSpc>
            </a:pPr>
            <a:endParaRPr lang="en-US" sz="1200" dirty="0"/>
          </a:p>
        </p:txBody>
      </p:sp>
    </p:spTree>
    <p:extLst>
      <p:ext uri="{BB962C8B-B14F-4D97-AF65-F5344CB8AC3E}">
        <p14:creationId xmlns:p14="http://schemas.microsoft.com/office/powerpoint/2010/main" val="3157761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8667E-79A3-4647-A762-C922E488201A}"/>
              </a:ext>
            </a:extLst>
          </p:cNvPr>
          <p:cNvSpPr>
            <a:spLocks noGrp="1"/>
          </p:cNvSpPr>
          <p:nvPr>
            <p:ph type="title"/>
          </p:nvPr>
        </p:nvSpPr>
        <p:spPr>
          <a:xfrm>
            <a:off x="0" y="711033"/>
            <a:ext cx="11029616" cy="558473"/>
          </a:xfrm>
        </p:spPr>
        <p:txBody>
          <a:bodyPr/>
          <a:lstStyle/>
          <a:p>
            <a:r>
              <a:rPr lang="en-US" dirty="0">
                <a:latin typeface="Times New Roman" panose="02020603050405020304" pitchFamily="18" charset="0"/>
                <a:cs typeface="Times New Roman" panose="02020603050405020304" pitchFamily="18" charset="0"/>
              </a:rPr>
              <a:t>References</a:t>
            </a:r>
          </a:p>
        </p:txBody>
      </p:sp>
      <p:sp>
        <p:nvSpPr>
          <p:cNvPr id="4" name="Content Placeholder 2">
            <a:extLst>
              <a:ext uri="{FF2B5EF4-FFF2-40B4-BE49-F238E27FC236}">
                <a16:creationId xmlns:a16="http://schemas.microsoft.com/office/drawing/2014/main" id="{F0F85435-75B1-4161-BC5F-DF3291C71695}"/>
              </a:ext>
            </a:extLst>
          </p:cNvPr>
          <p:cNvSpPr>
            <a:spLocks noGrp="1"/>
          </p:cNvSpPr>
          <p:nvPr>
            <p:ph idx="1"/>
          </p:nvPr>
        </p:nvSpPr>
        <p:spPr>
          <a:xfrm>
            <a:off x="0" y="1270000"/>
            <a:ext cx="11029950" cy="2591786"/>
          </a:xfrm>
        </p:spPr>
        <p:txBody>
          <a:bodyPr/>
          <a:lstStyle/>
          <a:p>
            <a:pPr marL="0" indent="0">
              <a:buNone/>
            </a:pPr>
            <a:r>
              <a:rPr lang="en-US" dirty="0" err="1">
                <a:latin typeface="Times New Roman" panose="02020603050405020304" pitchFamily="18" charset="0"/>
                <a:cs typeface="Times New Roman" panose="02020603050405020304" pitchFamily="18" charset="0"/>
              </a:rPr>
              <a:t>Barine</a:t>
            </a:r>
            <a:r>
              <a:rPr lang="en-US" dirty="0">
                <a:latin typeface="Times New Roman" panose="02020603050405020304" pitchFamily="18" charset="0"/>
                <a:cs typeface="Times New Roman" panose="02020603050405020304" pitchFamily="18" charset="0"/>
              </a:rPr>
              <a:t>, K. A., &amp; </a:t>
            </a:r>
            <a:r>
              <a:rPr lang="en-US" dirty="0" err="1">
                <a:latin typeface="Times New Roman" panose="02020603050405020304" pitchFamily="18" charset="0"/>
                <a:cs typeface="Times New Roman" panose="02020603050405020304" pitchFamily="18" charset="0"/>
              </a:rPr>
              <a:t>Minja</a:t>
            </a:r>
            <a:r>
              <a:rPr lang="en-US" dirty="0">
                <a:latin typeface="Times New Roman" panose="02020603050405020304" pitchFamily="18" charset="0"/>
                <a:cs typeface="Times New Roman" panose="02020603050405020304" pitchFamily="18" charset="0"/>
              </a:rPr>
              <a:t>, D. (2010). Transformational corporate leadership. Integrity Publishers Incorporated.</a:t>
            </a:r>
          </a:p>
          <a:p>
            <a:pPr marL="0" indent="0">
              <a:buNone/>
            </a:pPr>
            <a:r>
              <a:rPr lang="en-US" dirty="0" err="1">
                <a:latin typeface="Times New Roman" panose="02020603050405020304" pitchFamily="18" charset="0"/>
                <a:cs typeface="Times New Roman" panose="02020603050405020304" pitchFamily="18" charset="0"/>
              </a:rPr>
              <a:t>Luthans</a:t>
            </a:r>
            <a:r>
              <a:rPr lang="en-US" dirty="0">
                <a:latin typeface="Times New Roman" panose="02020603050405020304" pitchFamily="18" charset="0"/>
                <a:cs typeface="Times New Roman" panose="02020603050405020304" pitchFamily="18" charset="0"/>
              </a:rPr>
              <a:t>, F. (2011). Organizational Behavior: An Evidence Based Approach, 13th Ed. Trident Online Library.</a:t>
            </a:r>
          </a:p>
          <a:p>
            <a:pPr marL="0" indent="0">
              <a:buNone/>
            </a:pPr>
            <a:r>
              <a:rPr lang="en-US" dirty="0">
                <a:latin typeface="Times New Roman" panose="02020603050405020304" pitchFamily="18" charset="0"/>
                <a:cs typeface="Times New Roman" panose="02020603050405020304" pitchFamily="18" charset="0"/>
              </a:rPr>
              <a:t>Paschen, M., &amp; Dihsmaier, E. (2014). Leadership, Personality, and Charisma: How to Generate Leadership Strength Through Confidence and Trust. In The Psychology of Human Leadership (pp. 27-60). Springer, Berlin, 	Heidelberg.</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5089814"/>
      </p:ext>
    </p:extLst>
  </p:cSld>
  <p:clrMapOvr>
    <a:masterClrMapping/>
  </p:clrMapOvr>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7BD4C1-B6B1-4715-ABF9-E660A51A4E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131</TotalTime>
  <Words>1610</Words>
  <Application>Microsoft Office PowerPoint</Application>
  <PresentationFormat>Widescreen</PresentationFormat>
  <Paragraphs>79</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Calibri</vt:lpstr>
      <vt:lpstr>Franklin Gothic Book</vt:lpstr>
      <vt:lpstr>Franklin Gothic Demi</vt:lpstr>
      <vt:lpstr>Times New Roman</vt:lpstr>
      <vt:lpstr>Wingdings 2</vt:lpstr>
      <vt:lpstr>DividendVTI</vt:lpstr>
      <vt:lpstr> MGT407 Principles of Human Resource Management (2020JUL27FT-2) 5 SEPT 2020 </vt:lpstr>
      <vt:lpstr>PowerPoint Presentation</vt:lpstr>
      <vt:lpstr>Rewards and Recognition</vt:lpstr>
      <vt:lpstr>Transformational Leadership</vt:lpstr>
      <vt:lpstr>Transactional Leadership</vt:lpstr>
      <vt:lpstr>Charismatic Leadership</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Christopher Evans Trident University MGT407 Principles of Human Resource Management (2020JUL27FT-2) 5 SEPT 2020 </dc:title>
  <dc:creator>christopher evans</dc:creator>
  <cp:lastModifiedBy>christopher evans</cp:lastModifiedBy>
  <cp:revision>8</cp:revision>
  <dcterms:created xsi:type="dcterms:W3CDTF">2020-09-06T12:40:37Z</dcterms:created>
  <dcterms:modified xsi:type="dcterms:W3CDTF">2020-12-17T21:38:33Z</dcterms:modified>
</cp:coreProperties>
</file>